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02" r:id="rId6"/>
    <p:sldId id="301" r:id="rId7"/>
    <p:sldId id="299" r:id="rId8"/>
    <p:sldId id="300" r:id="rId9"/>
    <p:sldId id="297" r:id="rId10"/>
    <p:sldId id="298" r:id="rId11"/>
    <p:sldId id="303" r:id="rId12"/>
    <p:sldId id="304" r:id="rId13"/>
    <p:sldId id="305" r:id="rId14"/>
    <p:sldId id="306" r:id="rId15"/>
    <p:sldId id="307" r:id="rId16"/>
    <p:sldId id="309" r:id="rId17"/>
    <p:sldId id="313" r:id="rId18"/>
    <p:sldId id="314" r:id="rId19"/>
    <p:sldId id="310" r:id="rId20"/>
    <p:sldId id="315" r:id="rId21"/>
    <p:sldId id="311" r:id="rId22"/>
    <p:sldId id="3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5/26/2023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5/26/2023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5/26/2023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5/26/2023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5/26/2023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Title Lorem Ipsum</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Sit Dolor Amet</a:t>
            </a:r>
          </a:p>
        </p:txBody>
      </p:sp>
      <p:sp>
        <p:nvSpPr>
          <p:cNvPr id="4" name="TextBox 3">
            <a:extLst>
              <a:ext uri="{FF2B5EF4-FFF2-40B4-BE49-F238E27FC236}">
                <a16:creationId xmlns:a16="http://schemas.microsoft.com/office/drawing/2014/main" id="{3F6AD40A-7C1A-96D1-000C-6160E7D7593C}"/>
              </a:ext>
            </a:extLst>
          </p:cNvPr>
          <p:cNvSpPr txBox="1"/>
          <p:nvPr/>
        </p:nvSpPr>
        <p:spPr>
          <a:xfrm>
            <a:off x="5637320" y="2974019"/>
            <a:ext cx="914400"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E8A6FE22-8CE5-81AD-8C89-05ABB28A21C9}"/>
              </a:ext>
            </a:extLst>
          </p:cNvPr>
          <p:cNvSpPr txBox="1"/>
          <p:nvPr/>
        </p:nvSpPr>
        <p:spPr>
          <a:xfrm>
            <a:off x="590364" y="489734"/>
            <a:ext cx="11008311" cy="5909310"/>
          </a:xfrm>
          <a:prstGeom prst="rect">
            <a:avLst/>
          </a:prstGeom>
          <a:solidFill>
            <a:srgbClr val="404040"/>
          </a:solidFill>
        </p:spPr>
        <p:txBody>
          <a:bodyPr wrap="square" rtlCol="0">
            <a:spAutoFit/>
          </a:bodyPr>
          <a:lstStyle/>
          <a:p>
            <a:pPr algn="ctr"/>
            <a:r>
              <a:rPr lang="en-US" sz="28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ctr"/>
            <a:r>
              <a:rPr lang="en-US" sz="28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PRESENTATION ON MINOR PROJECT </a:t>
            </a:r>
            <a:r>
              <a:rPr lang="en-US" sz="28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algn="ctr"/>
            <a:endParaRPr lang="en-US" sz="800" b="1" dirty="0">
              <a:latin typeface="Times New Roman" panose="02020603050405020304" pitchFamily="18" charset="0"/>
              <a:cs typeface="Times New Roman" panose="02020603050405020304" pitchFamily="18" charset="0"/>
            </a:endParaRPr>
          </a:p>
          <a:p>
            <a:pPr algn="ct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WEBOOK- Your Own Transcriber</a:t>
            </a:r>
          </a:p>
          <a:p>
            <a:pPr algn="ctr"/>
            <a:endParaRPr lang="en-US" sz="2000" b="1"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Presented</a:t>
            </a:r>
            <a:r>
              <a:rPr lang="en-US" sz="2800" dirty="0">
                <a:latin typeface="Times New Roman" panose="02020603050405020304" pitchFamily="18" charset="0"/>
                <a:cs typeface="Times New Roman" panose="02020603050405020304" pitchFamily="18" charset="0"/>
              </a:rPr>
              <a:t> By</a:t>
            </a:r>
          </a:p>
          <a:p>
            <a:pPr algn="ct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Anchit</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Jakhar   20BCON361</a:t>
            </a:r>
          </a:p>
          <a:p>
            <a:pPr algn="ct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Kartikey</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Harsha ​   21BCOL027</a:t>
            </a:r>
          </a:p>
          <a:p>
            <a:pPr algn="ct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Komal </a:t>
            </a:r>
            <a:r>
              <a:rPr lang="en-US" sz="2400" dirty="0" err="1">
                <a:solidFill>
                  <a:schemeClr val="tx1">
                    <a:lumMod val="95000"/>
                    <a:lumOff val="5000"/>
                  </a:schemeClr>
                </a:solidFill>
                <a:latin typeface="Times New Roman" panose="02020603050405020304" pitchFamily="18" charset="0"/>
                <a:cs typeface="Times New Roman" panose="02020603050405020304" pitchFamily="18" charset="0"/>
              </a:rPr>
              <a:t>Anchalia</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20BCON364</a:t>
            </a:r>
          </a:p>
          <a:p>
            <a:pPr algn="ct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Pranav Bali   20BCON051 </a:t>
            </a:r>
          </a:p>
          <a:p>
            <a:pPr algn="ct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r>
              <a:rPr lang="en-US" sz="2800" dirty="0"/>
              <a:t>VI SEMESTER  CSE(Section A)</a:t>
            </a:r>
          </a:p>
          <a:p>
            <a:pPr algn="ctr"/>
            <a:r>
              <a:rPr lang="en-US" sz="2800" dirty="0">
                <a:latin typeface="Times New Roman" panose="02020603050405020304" pitchFamily="18" charset="0"/>
                <a:cs typeface="Times New Roman" panose="02020603050405020304" pitchFamily="18" charset="0"/>
              </a:rPr>
              <a:t>Submitted To:- Mr. </a:t>
            </a:r>
            <a:r>
              <a:rPr lang="en-US" sz="2800" dirty="0" err="1">
                <a:latin typeface="Times New Roman" panose="02020603050405020304" pitchFamily="18" charset="0"/>
                <a:cs typeface="Times New Roman" panose="02020603050405020304" pitchFamily="18" charset="0"/>
              </a:rPr>
              <a:t>Yogender</a:t>
            </a:r>
            <a:r>
              <a:rPr lang="en-US" sz="2800" dirty="0">
                <a:latin typeface="Times New Roman" panose="02020603050405020304" pitchFamily="18" charset="0"/>
                <a:cs typeface="Times New Roman" panose="02020603050405020304" pitchFamily="18" charset="0"/>
              </a:rPr>
              <a:t> Sharma Sir  </a:t>
            </a:r>
          </a:p>
          <a:p>
            <a:pPr algn="ctr"/>
            <a:r>
              <a:rPr lang="en-US" sz="2800" dirty="0">
                <a:latin typeface="Times New Roman" panose="02020603050405020304" pitchFamily="18" charset="0"/>
                <a:cs typeface="Times New Roman" panose="02020603050405020304" pitchFamily="18" charset="0"/>
              </a:rPr>
              <a:t>      (Assistant Professor, CSE)</a:t>
            </a:r>
          </a:p>
          <a:p>
            <a:pPr algn="ctr"/>
            <a:endParaRPr lang="en-US" sz="1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8DEA56A-224D-0A75-5D45-487DAEFFFFCB}"/>
              </a:ext>
            </a:extLst>
          </p:cNvPr>
          <p:cNvPicPr>
            <a:picLocks noChangeAspect="1"/>
          </p:cNvPicPr>
          <p:nvPr/>
        </p:nvPicPr>
        <p:blipFill>
          <a:blip r:embed="rId4"/>
          <a:stretch>
            <a:fillRect/>
          </a:stretch>
        </p:blipFill>
        <p:spPr>
          <a:xfrm>
            <a:off x="1510890" y="363863"/>
            <a:ext cx="1638300" cy="1266825"/>
          </a:xfrm>
          <a:prstGeom prst="rect">
            <a:avLst/>
          </a:prstGeom>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9">
            <a:extLst>
              <a:ext uri="{FF2B5EF4-FFF2-40B4-BE49-F238E27FC236}">
                <a16:creationId xmlns:a16="http://schemas.microsoft.com/office/drawing/2014/main" id="{6537969C-CB60-BB58-FD42-374EE3DC8AD8}"/>
              </a:ext>
            </a:extLst>
          </p:cNvPr>
          <p:cNvPicPr>
            <a:picLocks noChangeAspect="1"/>
          </p:cNvPicPr>
          <p:nvPr/>
        </p:nvPicPr>
        <p:blipFill>
          <a:blip r:embed="rId2"/>
          <a:stretch>
            <a:fillRect/>
          </a:stretch>
        </p:blipFill>
        <p:spPr>
          <a:xfrm>
            <a:off x="1026740" y="1874257"/>
            <a:ext cx="10138520" cy="4160801"/>
          </a:xfrm>
          <a:prstGeom prst="rect">
            <a:avLst/>
          </a:prstGeom>
        </p:spPr>
      </p:pic>
      <p:sp>
        <p:nvSpPr>
          <p:cNvPr id="3" name="TextBox 2">
            <a:extLst>
              <a:ext uri="{FF2B5EF4-FFF2-40B4-BE49-F238E27FC236}">
                <a16:creationId xmlns:a16="http://schemas.microsoft.com/office/drawing/2014/main" id="{371FD391-A855-6960-C85F-BEAA836EFC72}"/>
              </a:ext>
            </a:extLst>
          </p:cNvPr>
          <p:cNvSpPr txBox="1"/>
          <p:nvPr/>
        </p:nvSpPr>
        <p:spPr>
          <a:xfrm>
            <a:off x="1757780" y="822942"/>
            <a:ext cx="8942772" cy="923330"/>
          </a:xfrm>
          <a:prstGeom prst="rect">
            <a:avLst/>
          </a:prstGeom>
          <a:noFill/>
        </p:spPr>
        <p:txBody>
          <a:bodyPr wrap="square" rtlCol="0">
            <a:spAutoFit/>
          </a:bodyPr>
          <a:lstStyle/>
          <a:p>
            <a:r>
              <a:rPr lang="en-US" sz="5400" b="1" dirty="0">
                <a:solidFill>
                  <a:schemeClr val="tx2">
                    <a:lumMod val="50000"/>
                  </a:schemeClr>
                </a:solidFill>
                <a:latin typeface="Times New Roman" panose="02020603050405020304" pitchFamily="18" charset="0"/>
                <a:cs typeface="Times New Roman" panose="02020603050405020304" pitchFamily="18" charset="0"/>
              </a:rPr>
              <a:t>SENTIMENTAL</a:t>
            </a:r>
            <a:r>
              <a:rPr lang="en-US" sz="5400" b="1" dirty="0">
                <a:latin typeface="Times New Roman" panose="02020603050405020304" pitchFamily="18" charset="0"/>
                <a:cs typeface="Times New Roman" panose="02020603050405020304" pitchFamily="18" charset="0"/>
              </a:rPr>
              <a:t> </a:t>
            </a:r>
            <a:r>
              <a:rPr lang="en-US" sz="5400" b="1" dirty="0">
                <a:solidFill>
                  <a:schemeClr val="tx2">
                    <a:lumMod val="50000"/>
                  </a:schemeClr>
                </a:solidFill>
                <a:latin typeface="Times New Roman" panose="02020603050405020304" pitchFamily="18" charset="0"/>
                <a:cs typeface="Times New Roman" panose="02020603050405020304" pitchFamily="18" charset="0"/>
              </a:rPr>
              <a:t>ANALYSIS</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74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AC1430-941B-C2A6-04B0-9DDCC86E2F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0245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CF1F5C-3E93-E368-491B-3ABA95C7ED2E}"/>
              </a:ext>
            </a:extLst>
          </p:cNvPr>
          <p:cNvSpPr txBox="1"/>
          <p:nvPr/>
        </p:nvSpPr>
        <p:spPr>
          <a:xfrm>
            <a:off x="834501" y="683581"/>
            <a:ext cx="9357064"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BACKEND TECHNOLOGIES USED</a:t>
            </a:r>
            <a:endParaRPr lang="en-IN" sz="4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0E81026-4731-216D-4D03-364D8743216C}"/>
              </a:ext>
            </a:extLst>
          </p:cNvPr>
          <p:cNvSpPr txBox="1"/>
          <p:nvPr/>
        </p:nvSpPr>
        <p:spPr>
          <a:xfrm>
            <a:off x="736846" y="1721126"/>
            <a:ext cx="10475651" cy="4524315"/>
          </a:xfrm>
          <a:prstGeom prst="rect">
            <a:avLst/>
          </a:prstGeom>
          <a:solidFill>
            <a:schemeClr val="accent6">
              <a:lumMod val="20000"/>
              <a:lumOff val="80000"/>
            </a:schemeClr>
          </a:solid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APP.PY</a:t>
            </a:r>
            <a:r>
              <a:rPr lang="en-IN" b="1" dirty="0">
                <a:solidFill>
                  <a:schemeClr val="tx1">
                    <a:lumMod val="75000"/>
                    <a:lumOff val="25000"/>
                  </a:schemeClr>
                </a:solidFill>
                <a:latin typeface="Times New Roman" panose="02020603050405020304" pitchFamily="18" charset="0"/>
                <a:cs typeface="Times New Roman" panose="02020603050405020304" pitchFamily="18" charset="0"/>
              </a:rPr>
              <a:t> :- </a:t>
            </a:r>
            <a:r>
              <a:rPr kumimoji="0" lang="en-US" altLang="en-US"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App.py is commonly used filename for the main python file in a web application built using framework like flask or Django. This file serves as the entry point for the application and contains the core logic for handling HTTP requests and generating response.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 app.py is a crucial file in a web application that defines the main logic and behavior for handling requests and generating responses. It serves as the backbone of the application and allows developers to create dynamic and interactive web experiences. </a:t>
            </a:r>
          </a:p>
          <a:p>
            <a:pPr algn="just"/>
            <a:endParaRPr lang="en-IN"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MANIFEST.JSON :- </a:t>
            </a:r>
            <a:r>
              <a:rPr lang="en-US" altLang="en-US" b="1" dirty="0" err="1">
                <a:solidFill>
                  <a:schemeClr val="tx1">
                    <a:lumMod val="75000"/>
                    <a:lumOff val="25000"/>
                  </a:schemeClr>
                </a:solidFill>
                <a:latin typeface="Times New Roman" panose="02020603050405020304" pitchFamily="18" charset="0"/>
                <a:cs typeface="Times New Roman" panose="02020603050405020304" pitchFamily="18" charset="0"/>
              </a:rPr>
              <a:t>M</a:t>
            </a:r>
            <a:r>
              <a:rPr kumimoji="0" lang="en-US" altLang="en-US" b="1" i="0" u="none" strike="noStrike" cap="none" normalizeH="0" baseline="0" dirty="0" err="1">
                <a:ln>
                  <a:noFill/>
                </a:ln>
                <a:solidFill>
                  <a:schemeClr val="tx1">
                    <a:lumMod val="75000"/>
                    <a:lumOff val="25000"/>
                  </a:schemeClr>
                </a:solidFill>
                <a:effectLst/>
                <a:latin typeface="Times New Roman" panose="02020603050405020304" pitchFamily="18" charset="0"/>
                <a:cs typeface="Times New Roman" panose="02020603050405020304" pitchFamily="18" charset="0"/>
              </a:rPr>
              <a:t>anifest.json</a:t>
            </a:r>
            <a:r>
              <a:rPr kumimoji="0" lang="en-US" altLang="en-US"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 is a file used in web development to provide metadata and configuration information about a web application. It is commonly associated with Progressive Web Applications (PWAs) and is used to describe various aspects of the application, including its name, icons, theme colors, and other properties.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The </a:t>
            </a:r>
            <a:r>
              <a:rPr lang="en-US" altLang="en-US" b="1" dirty="0" err="1">
                <a:solidFill>
                  <a:schemeClr val="tx1">
                    <a:lumMod val="75000"/>
                    <a:lumOff val="25000"/>
                  </a:schemeClr>
                </a:solidFill>
                <a:latin typeface="Times New Roman" panose="02020603050405020304" pitchFamily="18" charset="0"/>
                <a:cs typeface="Times New Roman" panose="02020603050405020304" pitchFamily="18" charset="0"/>
              </a:rPr>
              <a:t>M</a:t>
            </a:r>
            <a:r>
              <a:rPr kumimoji="0" lang="en-US" altLang="en-US" b="1" i="0" u="none" strike="noStrike" cap="none" normalizeH="0" baseline="0" dirty="0" err="1">
                <a:ln>
                  <a:noFill/>
                </a:ln>
                <a:solidFill>
                  <a:schemeClr val="tx1">
                    <a:lumMod val="75000"/>
                    <a:lumOff val="25000"/>
                  </a:schemeClr>
                </a:solidFill>
                <a:effectLst/>
                <a:latin typeface="Times New Roman" panose="02020603050405020304" pitchFamily="18" charset="0"/>
                <a:cs typeface="Times New Roman" panose="02020603050405020304" pitchFamily="18" charset="0"/>
              </a:rPr>
              <a:t>anifest.json</a:t>
            </a:r>
            <a:r>
              <a:rPr kumimoji="0" lang="en-US" altLang="en-US"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 file follows the JSON (JavaScript Object Notation) format and is typically placed in the root directory of the web application. It serves as a central configuration file that helps browsers and platforms understand and display the application correctly.</a:t>
            </a:r>
          </a:p>
        </p:txBody>
      </p:sp>
    </p:spTree>
    <p:extLst>
      <p:ext uri="{BB962C8B-B14F-4D97-AF65-F5344CB8AC3E}">
        <p14:creationId xmlns:p14="http://schemas.microsoft.com/office/powerpoint/2010/main" val="174712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CF1F5C-3E93-E368-491B-3ABA95C7ED2E}"/>
              </a:ext>
            </a:extLst>
          </p:cNvPr>
          <p:cNvSpPr txBox="1"/>
          <p:nvPr/>
        </p:nvSpPr>
        <p:spPr>
          <a:xfrm>
            <a:off x="1491449" y="692458"/>
            <a:ext cx="9357064"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BACKEND TECHNOLOGIES USED</a:t>
            </a:r>
            <a:endParaRPr lang="en-IN" sz="4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0E81026-4731-216D-4D03-364D8743216C}"/>
              </a:ext>
            </a:extLst>
          </p:cNvPr>
          <p:cNvSpPr txBox="1"/>
          <p:nvPr/>
        </p:nvSpPr>
        <p:spPr>
          <a:xfrm>
            <a:off x="834501" y="1763160"/>
            <a:ext cx="10475651" cy="4524315"/>
          </a:xfrm>
          <a:prstGeom prst="rect">
            <a:avLst/>
          </a:prstGeom>
          <a:solidFill>
            <a:schemeClr val="accent6">
              <a:lumMod val="20000"/>
              <a:lumOff val="80000"/>
            </a:schemeClr>
          </a:solidFill>
        </p:spPr>
        <p:txBody>
          <a:bodyPr wrap="square" rtlCol="0">
            <a:spAutoFit/>
          </a:bodyPr>
          <a:lstStyle/>
          <a:p>
            <a:pPr marL="0" indent="0" algn="just">
              <a:buNone/>
            </a:pPr>
            <a:r>
              <a:rPr lang="en-US" b="1" dirty="0">
                <a:latin typeface="Times New Roman" panose="02020603050405020304" pitchFamily="18" charset="0"/>
                <a:cs typeface="Times New Roman" panose="02020603050405020304" pitchFamily="18" charset="0"/>
              </a:rPr>
              <a:t>POPUP.HTML :-  </a:t>
            </a:r>
            <a:r>
              <a:rPr kumimoji="0" lang="en-US" altLang="en-US" i="0" u="none" strike="noStrike" cap="none" normalizeH="0" baseline="0" dirty="0">
                <a:ln>
                  <a:noFill/>
                </a:ln>
                <a:solidFill>
                  <a:srgbClr val="374151"/>
                </a:solidFill>
                <a:latin typeface="Times New Roman" panose="02020603050405020304" pitchFamily="18" charset="0"/>
                <a:cs typeface="Times New Roman" panose="02020603050405020304" pitchFamily="18" charset="0"/>
              </a:rPr>
              <a:t>popup.html </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is a file used in web development to create a popup or modal window that appears on top of the current webpage. It is commonly used in web applications, browser extensions, or websites to display additional information, notifications, or interactive elements.</a:t>
            </a:r>
          </a:p>
          <a:p>
            <a:pPr marL="0" indent="0" algn="just">
              <a:buNone/>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The </a:t>
            </a:r>
            <a:r>
              <a:rPr kumimoji="0" lang="en-US" altLang="en-US"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popup.html </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file typically contains HTML, CSS, and JavaScript code to define the structure, appearance, and functionality of the popup window. It is often associated with a corresponding JavaScript file (</a:t>
            </a:r>
            <a:r>
              <a:rPr kumimoji="0" lang="en-US" altLang="en-US" b="1"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popup.js</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that handles the dynamic behavior and interactions within the popup.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en-US" b="1" dirty="0">
                <a:latin typeface="Times New Roman" panose="02020603050405020304" pitchFamily="18" charset="0"/>
                <a:cs typeface="Times New Roman" panose="02020603050405020304" pitchFamily="18" charset="0"/>
              </a:rPr>
              <a:t>POPUP.JS :- </a:t>
            </a:r>
            <a:r>
              <a:rPr kumimoji="0" lang="en-US" altLang="en-US"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popup.js </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is a JavaScript file commonly used in web development to add dynamic behavior and interactivity to a popup or modal window. It is typically associated with a corresponding HTML file (</a:t>
            </a:r>
            <a:r>
              <a:rPr kumimoji="0" lang="en-US" altLang="en-US" b="1"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popup.html</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that defines the structure and appearance of the popup.</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In </a:t>
            </a:r>
            <a:r>
              <a:rPr kumimoji="0" lang="en-US" altLang="en-US"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popup.js</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you can write JavaScript code to handle various actions and events that occur within the popup window. This can include user interactions, data manipulation, making API requests, updating the UI, and more.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cs typeface="Times New Roman" panose="02020603050405020304" pitchFamily="18" charset="0"/>
              </a:rPr>
              <a:t>  </a:t>
            </a:r>
            <a:endParaRPr kumimoji="0" lang="en-US" altLang="en-US"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463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695AA9-256C-7AF7-3667-16A8E42EE51C}"/>
              </a:ext>
            </a:extLst>
          </p:cNvPr>
          <p:cNvSpPr txBox="1"/>
          <p:nvPr/>
        </p:nvSpPr>
        <p:spPr>
          <a:xfrm>
            <a:off x="763480" y="683581"/>
            <a:ext cx="9800947"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FRONTEND TECHNOLOGIES USED</a:t>
            </a:r>
            <a:endParaRPr lang="en-IN" sz="4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9E59F4-12EE-85E2-CF12-0043A474C98A}"/>
              </a:ext>
            </a:extLst>
          </p:cNvPr>
          <p:cNvSpPr txBox="1"/>
          <p:nvPr/>
        </p:nvSpPr>
        <p:spPr>
          <a:xfrm>
            <a:off x="760520" y="1775534"/>
            <a:ext cx="10670959" cy="3970318"/>
          </a:xfrm>
          <a:prstGeom prst="rect">
            <a:avLst/>
          </a:prstGeom>
          <a:solidFill>
            <a:schemeClr val="accent6">
              <a:lumMod val="20000"/>
              <a:lumOff val="80000"/>
            </a:schemeClr>
          </a:solidFill>
        </p:spPr>
        <p:txBody>
          <a:bodyPr wrap="square" rtlCol="0">
            <a:spAutoFit/>
          </a:bodyPr>
          <a:lstStyle/>
          <a:p>
            <a:pPr algn="just" defTabSz="914400"/>
            <a:r>
              <a:rPr lang="en-US" b="1" dirty="0">
                <a:latin typeface="Times New Roman" panose="02020603050405020304" pitchFamily="18" charset="0"/>
                <a:cs typeface="Times New Roman" panose="02020603050405020304" pitchFamily="18" charset="0"/>
              </a:rPr>
              <a:t>HTML</a:t>
            </a:r>
            <a:r>
              <a:rPr lang="en-US" b="1" i="0" dirty="0">
                <a:solidFill>
                  <a:srgbClr val="374151"/>
                </a:solidFill>
                <a:effectLst/>
                <a:latin typeface="Times New Roman" panose="02020603050405020304" pitchFamily="18" charset="0"/>
                <a:cs typeface="Times New Roman" panose="02020603050405020304" pitchFamily="18" charset="0"/>
              </a:rPr>
              <a:t> (for structuring the content): </a:t>
            </a:r>
          </a:p>
          <a:p>
            <a:pPr marL="285750" indent="-285750" algn="just" defTabSz="914400">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HTML (Hypertext Markup Language) is the standard markup language for creating web pages and applications. </a:t>
            </a:r>
          </a:p>
          <a:p>
            <a:pPr marL="285750" indent="-285750" algn="just" defTabSz="914400">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HTML is primarily used for structuring the content of a webpage, defining its layout, and incorporating various elements such as text, images, links, forms, and more.</a:t>
            </a:r>
            <a:endParaRPr lang="en-IN" sz="18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b="1" dirty="0">
                <a:latin typeface="Times New Roman" panose="02020603050405020304" pitchFamily="18" charset="0"/>
                <a:cs typeface="Times New Roman" panose="02020603050405020304" pitchFamily="18" charset="0"/>
              </a:rPr>
              <a:t>CSS </a:t>
            </a:r>
            <a:r>
              <a:rPr lang="en-US" b="1" i="0" dirty="0">
                <a:solidFill>
                  <a:srgbClr val="374151"/>
                </a:solidFill>
                <a:effectLst/>
                <a:latin typeface="Times New Roman" panose="02020603050405020304" pitchFamily="18" charset="0"/>
                <a:cs typeface="Times New Roman" panose="02020603050405020304" pitchFamily="18" charset="0"/>
              </a:rPr>
              <a:t>(for styling the HTML elements):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b="0" i="0" dirty="0">
                <a:solidFill>
                  <a:srgbClr val="374151"/>
                </a:solidFill>
                <a:effectLst/>
                <a:latin typeface="Times New Roman" panose="02020603050405020304" pitchFamily="18" charset="0"/>
                <a:cs typeface="Times New Roman" panose="02020603050405020304" pitchFamily="18" charset="0"/>
              </a:rPr>
              <a:t>CSS is used for styling the HTML elements, defining colors, fonts, spacing, and overall presentation.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b="0" i="0" dirty="0">
                <a:solidFill>
                  <a:srgbClr val="374151"/>
                </a:solidFill>
                <a:effectLst/>
                <a:latin typeface="Times New Roman" panose="02020603050405020304" pitchFamily="18" charset="0"/>
                <a:cs typeface="Times New Roman" panose="02020603050405020304" pitchFamily="18" charset="0"/>
              </a:rPr>
              <a:t>CSS (Cascading Style Sheets) is a style sheet language used for describing the presentation and visual appearance of web pages.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b="0" i="0" dirty="0">
                <a:solidFill>
                  <a:srgbClr val="374151"/>
                </a:solidFill>
                <a:effectLst/>
                <a:latin typeface="Times New Roman" panose="02020603050405020304" pitchFamily="18" charset="0"/>
                <a:cs typeface="Times New Roman" panose="02020603050405020304" pitchFamily="18" charset="0"/>
              </a:rPr>
              <a:t>It is a fundamental technology in web development and works hand in hand with HTML (Hypertext Markup Language) to define the layout, colors, fonts, spacing, and other visual aspects of a web page.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b="0" i="0" dirty="0">
                <a:solidFill>
                  <a:srgbClr val="374151"/>
                </a:solidFill>
                <a:effectLst/>
                <a:latin typeface="Times New Roman" panose="02020603050405020304" pitchFamily="18" charset="0"/>
                <a:cs typeface="Times New Roman" panose="02020603050405020304" pitchFamily="18" charset="0"/>
              </a:rPr>
              <a:t>CSS allows developers to separate the content (HTML) of a webpage from its presentation, making it easier to maintain and update the styling of multiple web pages simultaneously. </a:t>
            </a:r>
          </a:p>
        </p:txBody>
      </p:sp>
    </p:spTree>
    <p:extLst>
      <p:ext uri="{BB962C8B-B14F-4D97-AF65-F5344CB8AC3E}">
        <p14:creationId xmlns:p14="http://schemas.microsoft.com/office/powerpoint/2010/main" val="1450779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695AA9-256C-7AF7-3667-16A8E42EE51C}"/>
              </a:ext>
            </a:extLst>
          </p:cNvPr>
          <p:cNvSpPr txBox="1"/>
          <p:nvPr/>
        </p:nvSpPr>
        <p:spPr>
          <a:xfrm>
            <a:off x="763480" y="683581"/>
            <a:ext cx="9800947"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FRONTEND TECHNOLOGIES USED</a:t>
            </a:r>
            <a:endParaRPr lang="en-IN" sz="4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9E59F4-12EE-85E2-CF12-0043A474C98A}"/>
              </a:ext>
            </a:extLst>
          </p:cNvPr>
          <p:cNvSpPr txBox="1"/>
          <p:nvPr/>
        </p:nvSpPr>
        <p:spPr>
          <a:xfrm>
            <a:off x="760520" y="1775534"/>
            <a:ext cx="10670959" cy="2585323"/>
          </a:xfrm>
          <a:prstGeom prst="rect">
            <a:avLst/>
          </a:prstGeom>
          <a:solidFill>
            <a:schemeClr val="accent6">
              <a:lumMod val="20000"/>
              <a:lumOff val="80000"/>
            </a:schemeClr>
          </a:solidFill>
        </p:spPr>
        <p:txBody>
          <a:bodyPr wrap="square" rtlCol="0">
            <a:spAutoFit/>
          </a:bodyPr>
          <a:lstStyle/>
          <a:p>
            <a:pPr algn="l"/>
            <a:r>
              <a:rPr lang="en-US" b="0" i="0" dirty="0">
                <a:effectLst/>
                <a:latin typeface="Times New Roman" panose="02020603050405020304" pitchFamily="18" charset="0"/>
                <a:cs typeface="Times New Roman" panose="02020603050405020304" pitchFamily="18" charset="0"/>
              </a:rPr>
              <a:t>JavaScript </a:t>
            </a:r>
            <a:r>
              <a:rPr lang="en-US" b="0" i="0" dirty="0">
                <a:solidFill>
                  <a:schemeClr val="tx1"/>
                </a:solidFill>
                <a:effectLst/>
                <a:latin typeface="Times New Roman" panose="02020603050405020304" pitchFamily="18" charset="0"/>
                <a:cs typeface="Times New Roman" panose="02020603050405020304" pitchFamily="18" charset="0"/>
              </a:rPr>
              <a:t>(for adding interactivity and dynamic functionality)</a:t>
            </a:r>
            <a:r>
              <a:rPr lang="en-US" b="0" i="0" dirty="0">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JavaScript is a programming language that adds interactivity and dynamic behavior to the webpage, allowing for actions like handling events, manipulating the DOM (Document Object Model), making API requests, and more. </a:t>
            </a:r>
          </a:p>
          <a:p>
            <a:pPr marL="285750" indent="-285750" algn="just">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JavaScript is a widely used programming language that allows developers to add interactivity, dynamic behavior, and enhanced functionality to web pages. </a:t>
            </a:r>
          </a:p>
          <a:p>
            <a:pPr marL="285750" indent="-285750" algn="just">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It is a versatile and powerful language that runs on the client-side, primarily within web browsers, but it can also be used on the server-side with the help of frameworks like Node.js.</a:t>
            </a:r>
            <a:endParaRPr lang="en-IN"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737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92AB8DC2-A7A3-C9CF-2A7E-6D0D5CC1D0FC}"/>
              </a:ext>
            </a:extLst>
          </p:cNvPr>
          <p:cNvPicPr>
            <a:picLocks noChangeAspect="1"/>
          </p:cNvPicPr>
          <p:nvPr/>
        </p:nvPicPr>
        <p:blipFill>
          <a:blip r:embed="rId2"/>
          <a:stretch>
            <a:fillRect/>
          </a:stretch>
        </p:blipFill>
        <p:spPr>
          <a:xfrm>
            <a:off x="7397711" y="1814512"/>
            <a:ext cx="4296554" cy="4433887"/>
          </a:xfrm>
          <a:prstGeom prst="rect">
            <a:avLst/>
          </a:prstGeom>
        </p:spPr>
      </p:pic>
      <p:sp>
        <p:nvSpPr>
          <p:cNvPr id="3" name="TextBox 2">
            <a:extLst>
              <a:ext uri="{FF2B5EF4-FFF2-40B4-BE49-F238E27FC236}">
                <a16:creationId xmlns:a16="http://schemas.microsoft.com/office/drawing/2014/main" id="{DDD9C94C-69EB-DC40-9FF8-24409047D96F}"/>
              </a:ext>
            </a:extLst>
          </p:cNvPr>
          <p:cNvSpPr txBox="1"/>
          <p:nvPr/>
        </p:nvSpPr>
        <p:spPr>
          <a:xfrm>
            <a:off x="843379" y="523783"/>
            <a:ext cx="9845336" cy="923330"/>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FRONTEND</a:t>
            </a:r>
            <a:endParaRPr lang="en-IN" sz="5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47B1B9A-57E1-1BA3-283B-C096D8B58B65}"/>
              </a:ext>
            </a:extLst>
          </p:cNvPr>
          <p:cNvPicPr>
            <a:picLocks noChangeAspect="1"/>
          </p:cNvPicPr>
          <p:nvPr/>
        </p:nvPicPr>
        <p:blipFill>
          <a:blip r:embed="rId3"/>
          <a:stretch>
            <a:fillRect/>
          </a:stretch>
        </p:blipFill>
        <p:spPr>
          <a:xfrm>
            <a:off x="497735" y="2155564"/>
            <a:ext cx="6669840" cy="3751785"/>
          </a:xfrm>
          <a:prstGeom prst="rect">
            <a:avLst/>
          </a:prstGeom>
        </p:spPr>
      </p:pic>
    </p:spTree>
    <p:extLst>
      <p:ext uri="{BB962C8B-B14F-4D97-AF65-F5344CB8AC3E}">
        <p14:creationId xmlns:p14="http://schemas.microsoft.com/office/powerpoint/2010/main" val="682887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695AA9-256C-7AF7-3667-16A8E42EE51C}"/>
              </a:ext>
            </a:extLst>
          </p:cNvPr>
          <p:cNvSpPr txBox="1"/>
          <p:nvPr/>
        </p:nvSpPr>
        <p:spPr>
          <a:xfrm>
            <a:off x="763480" y="683581"/>
            <a:ext cx="9800947"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PROJECT SCOPE</a:t>
            </a:r>
            <a:endParaRPr lang="en-IN" sz="4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9E59F4-12EE-85E2-CF12-0043A474C98A}"/>
              </a:ext>
            </a:extLst>
          </p:cNvPr>
          <p:cNvSpPr txBox="1"/>
          <p:nvPr/>
        </p:nvSpPr>
        <p:spPr>
          <a:xfrm>
            <a:off x="760520" y="1775534"/>
            <a:ext cx="10670959" cy="4439933"/>
          </a:xfrm>
          <a:prstGeom prst="rect">
            <a:avLst/>
          </a:prstGeom>
          <a:solidFill>
            <a:schemeClr val="accent6">
              <a:lumMod val="20000"/>
              <a:lumOff val="80000"/>
            </a:schemeClr>
          </a:solidFill>
        </p:spPr>
        <p:txBody>
          <a:bodyPr wrap="square" rtlCol="0">
            <a:spAutoFit/>
          </a:bodyPr>
          <a:lstStyle/>
          <a:p>
            <a:pPr algn="l">
              <a:lnSpc>
                <a:spcPct val="200000"/>
              </a:lnSpc>
              <a:buFont typeface="+mj-lt"/>
              <a:buAutoNum type="arabicPeriod"/>
            </a:pPr>
            <a:r>
              <a:rPr lang="en-US" b="0" i="0" dirty="0">
                <a:solidFill>
                  <a:srgbClr val="374151"/>
                </a:solidFill>
                <a:effectLst/>
                <a:latin typeface="Söhne"/>
              </a:rPr>
              <a:t>Input Support</a:t>
            </a:r>
          </a:p>
          <a:p>
            <a:pPr algn="l">
              <a:lnSpc>
                <a:spcPct val="200000"/>
              </a:lnSpc>
              <a:buFont typeface="+mj-lt"/>
              <a:buAutoNum type="arabicPeriod"/>
            </a:pPr>
            <a:r>
              <a:rPr lang="en-US" b="0" i="0" dirty="0">
                <a:solidFill>
                  <a:srgbClr val="374151"/>
                </a:solidFill>
                <a:effectLst/>
                <a:latin typeface="Söhne"/>
              </a:rPr>
              <a:t>Speech Recognition</a:t>
            </a:r>
          </a:p>
          <a:p>
            <a:pPr algn="l">
              <a:lnSpc>
                <a:spcPct val="200000"/>
              </a:lnSpc>
              <a:buFont typeface="+mj-lt"/>
              <a:buAutoNum type="arabicPeriod"/>
            </a:pPr>
            <a:r>
              <a:rPr lang="en-US" b="0" i="0" dirty="0">
                <a:solidFill>
                  <a:srgbClr val="374151"/>
                </a:solidFill>
                <a:effectLst/>
                <a:latin typeface="Söhne"/>
              </a:rPr>
              <a:t>Text Output</a:t>
            </a:r>
          </a:p>
          <a:p>
            <a:pPr algn="l">
              <a:lnSpc>
                <a:spcPct val="200000"/>
              </a:lnSpc>
              <a:buFont typeface="+mj-lt"/>
              <a:buAutoNum type="arabicPeriod"/>
            </a:pPr>
            <a:r>
              <a:rPr lang="en-US" b="0" i="0" dirty="0">
                <a:solidFill>
                  <a:srgbClr val="374151"/>
                </a:solidFill>
                <a:effectLst/>
                <a:latin typeface="Söhne"/>
              </a:rPr>
              <a:t>Language Support</a:t>
            </a:r>
          </a:p>
          <a:p>
            <a:pPr algn="l">
              <a:lnSpc>
                <a:spcPct val="200000"/>
              </a:lnSpc>
              <a:buFont typeface="+mj-lt"/>
              <a:buAutoNum type="arabicPeriod"/>
            </a:pPr>
            <a:r>
              <a:rPr lang="en-US" b="0" i="0" dirty="0">
                <a:solidFill>
                  <a:srgbClr val="374151"/>
                </a:solidFill>
                <a:effectLst/>
                <a:latin typeface="Söhne"/>
              </a:rPr>
              <a:t>Accuracy and Quality</a:t>
            </a:r>
          </a:p>
          <a:p>
            <a:pPr algn="l">
              <a:lnSpc>
                <a:spcPct val="200000"/>
              </a:lnSpc>
              <a:buFont typeface="+mj-lt"/>
              <a:buAutoNum type="arabicPeriod"/>
            </a:pPr>
            <a:r>
              <a:rPr lang="en-US" b="0" i="0" dirty="0">
                <a:solidFill>
                  <a:srgbClr val="374151"/>
                </a:solidFill>
                <a:effectLst/>
                <a:latin typeface="Söhne"/>
              </a:rPr>
              <a:t>User Interface</a:t>
            </a:r>
          </a:p>
          <a:p>
            <a:pPr algn="l">
              <a:lnSpc>
                <a:spcPct val="200000"/>
              </a:lnSpc>
              <a:buFont typeface="+mj-lt"/>
              <a:buAutoNum type="arabicPeriod"/>
            </a:pPr>
            <a:r>
              <a:rPr lang="en-US" b="0" i="0" dirty="0">
                <a:solidFill>
                  <a:srgbClr val="374151"/>
                </a:solidFill>
                <a:effectLst/>
                <a:latin typeface="Söhne"/>
              </a:rPr>
              <a:t>Performance and Scalability</a:t>
            </a:r>
          </a:p>
          <a:p>
            <a:pPr marL="285750" indent="-285750" algn="l">
              <a:lnSpc>
                <a:spcPct val="200000"/>
              </a:lnSpc>
              <a:buFont typeface="Arial" panose="020B0604020202020204" pitchFamily="34" charset="0"/>
              <a:buChar char="•"/>
            </a:pPr>
            <a:endParaRPr lang="en-US"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938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32D426-65B9-1FC6-3BC8-7140F2BB1472}"/>
              </a:ext>
            </a:extLst>
          </p:cNvPr>
          <p:cNvPicPr>
            <a:picLocks noChangeAspect="1"/>
          </p:cNvPicPr>
          <p:nvPr/>
        </p:nvPicPr>
        <p:blipFill>
          <a:blip r:embed="rId2"/>
          <a:stretch>
            <a:fillRect/>
          </a:stretch>
        </p:blipFill>
        <p:spPr>
          <a:xfrm>
            <a:off x="223421" y="125674"/>
            <a:ext cx="11745158" cy="6606651"/>
          </a:xfrm>
          <a:prstGeom prst="rect">
            <a:avLst/>
          </a:prstGeom>
        </p:spPr>
      </p:pic>
    </p:spTree>
    <p:extLst>
      <p:ext uri="{BB962C8B-B14F-4D97-AF65-F5344CB8AC3E}">
        <p14:creationId xmlns:p14="http://schemas.microsoft.com/office/powerpoint/2010/main" val="2511131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A73A7A-2ACC-3E12-03EA-DEE18628CB22}"/>
              </a:ext>
            </a:extLst>
          </p:cNvPr>
          <p:cNvSpPr/>
          <p:nvPr/>
        </p:nvSpPr>
        <p:spPr>
          <a:xfrm>
            <a:off x="2047782" y="2709882"/>
            <a:ext cx="8096435" cy="923330"/>
          </a:xfrm>
          <a:prstGeom prst="rect">
            <a:avLst/>
          </a:prstGeom>
          <a:noFill/>
        </p:spPr>
        <p:txBody>
          <a:bodyPr wrap="square" lIns="91440" tIns="45720" rIns="91440" bIns="45720">
            <a:spAutoFit/>
          </a:bodyPr>
          <a:lstStyle/>
          <a:p>
            <a:pPr algn="ctr"/>
            <a:r>
              <a:rPr lang="en-US" sz="5400" b="1" cap="none" spc="0" dirty="0">
                <a:ln w="10160">
                  <a:solidFill>
                    <a:schemeClr val="tx1"/>
                  </a:solidFill>
                  <a:prstDash val="solid"/>
                </a:ln>
                <a:solidFill>
                  <a:srgbClr val="FFFFFF"/>
                </a:solidFill>
                <a:effectLst>
                  <a:outerShdw blurRad="38100" dist="22860" dir="5400000" algn="tl" rotWithShape="0">
                    <a:srgbClr val="000000">
                      <a:alpha val="30000"/>
                    </a:srgbClr>
                  </a:outerShdw>
                </a:effectLst>
              </a:rPr>
              <a:t>THANK YOU. </a:t>
            </a:r>
          </a:p>
        </p:txBody>
      </p:sp>
    </p:spTree>
    <p:extLst>
      <p:ext uri="{BB962C8B-B14F-4D97-AF65-F5344CB8AC3E}">
        <p14:creationId xmlns:p14="http://schemas.microsoft.com/office/powerpoint/2010/main" val="2196773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B4CF-0D92-F884-2D3C-C7DFB6BA70E2}"/>
              </a:ext>
            </a:extLst>
          </p:cNvPr>
          <p:cNvSpPr>
            <a:spLocks noGrp="1"/>
          </p:cNvSpPr>
          <p:nvPr>
            <p:ph type="title"/>
          </p:nvPr>
        </p:nvSpPr>
        <p:spPr/>
        <p:txBody>
          <a:bodyPr>
            <a:normAutofit/>
          </a:bodyPr>
          <a:lstStyle/>
          <a:p>
            <a:r>
              <a:rPr lang="en-US" sz="5400" b="1" dirty="0">
                <a:solidFill>
                  <a:schemeClr val="tx1">
                    <a:lumMod val="65000"/>
                    <a:lumOff val="35000"/>
                  </a:schemeClr>
                </a:solidFill>
                <a:latin typeface="Times New Roman" panose="02020603050405020304" pitchFamily="18" charset="0"/>
                <a:ea typeface="Arial Regular" pitchFamily="34" charset="-122"/>
                <a:cs typeface="Times New Roman" panose="02020603050405020304" pitchFamily="18" charset="0"/>
              </a:rPr>
              <a:t> AGENDA</a:t>
            </a:r>
            <a:endParaRPr lang="en-IN" sz="5400" b="1"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4CE93026-4903-7539-7236-DD9832410721}"/>
              </a:ext>
            </a:extLst>
          </p:cNvPr>
          <p:cNvSpPr>
            <a:spLocks noGrp="1"/>
          </p:cNvSpPr>
          <p:nvPr>
            <p:ph idx="1"/>
          </p:nvPr>
        </p:nvSpPr>
        <p:spPr>
          <a:xfrm>
            <a:off x="1066800" y="2014194"/>
            <a:ext cx="10058400" cy="3849624"/>
          </a:xfrm>
        </p:spPr>
        <p:txBody>
          <a:bodyPr>
            <a:normAutofit lnSpcReduction="10000"/>
          </a:bodyPr>
          <a:lstStyle/>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Problem Statement​</a:t>
            </a:r>
          </a:p>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Introduction</a:t>
            </a:r>
          </a:p>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​Software Requirement Specifications</a:t>
            </a:r>
          </a:p>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Project Information Flow</a:t>
            </a:r>
          </a:p>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​Data Acquisition</a:t>
            </a:r>
          </a:p>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Data Pre-Processing</a:t>
            </a:r>
          </a:p>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Data Modeling </a:t>
            </a:r>
          </a:p>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Backend </a:t>
            </a:r>
          </a:p>
          <a:p>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Frontend </a:t>
            </a:r>
          </a:p>
          <a:p>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IN" dirty="0">
              <a:solidFill>
                <a:schemeClr val="tx1">
                  <a:lumMod val="75000"/>
                  <a:lumOff val="25000"/>
                </a:schemeClr>
              </a:solidFill>
            </a:endParaRPr>
          </a:p>
        </p:txBody>
      </p:sp>
    </p:spTree>
    <p:extLst>
      <p:ext uri="{BB962C8B-B14F-4D97-AF65-F5344CB8AC3E}">
        <p14:creationId xmlns:p14="http://schemas.microsoft.com/office/powerpoint/2010/main" val="359911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1286FB-1A5D-73D4-4B64-85B8BD6277A3}"/>
              </a:ext>
            </a:extLst>
          </p:cNvPr>
          <p:cNvSpPr txBox="1"/>
          <p:nvPr/>
        </p:nvSpPr>
        <p:spPr>
          <a:xfrm>
            <a:off x="3231472" y="1243574"/>
            <a:ext cx="8345010"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Problem statement</a:t>
            </a:r>
            <a:endParaRPr lang="en-IN" sz="5400" b="1" dirty="0"/>
          </a:p>
        </p:txBody>
      </p:sp>
      <p:sp>
        <p:nvSpPr>
          <p:cNvPr id="3" name="TextBox 2">
            <a:extLst>
              <a:ext uri="{FF2B5EF4-FFF2-40B4-BE49-F238E27FC236}">
                <a16:creationId xmlns:a16="http://schemas.microsoft.com/office/drawing/2014/main" id="{8E9183E3-9C33-903E-4E5C-954DAECFA608}"/>
              </a:ext>
            </a:extLst>
          </p:cNvPr>
          <p:cNvSpPr txBox="1"/>
          <p:nvPr/>
        </p:nvSpPr>
        <p:spPr>
          <a:xfrm>
            <a:off x="1376039" y="2290439"/>
            <a:ext cx="9241654" cy="2862322"/>
          </a:xfrm>
          <a:prstGeom prst="rect">
            <a:avLst/>
          </a:prstGeom>
          <a:solidFill>
            <a:schemeClr val="accent6">
              <a:lumMod val="20000"/>
              <a:lumOff val="80000"/>
            </a:schemeClr>
          </a:solidFill>
        </p:spPr>
        <p:txBody>
          <a:bodyPr wrap="square" rtlCol="0">
            <a:spAutoFit/>
          </a:bodyPr>
          <a:lstStyle/>
          <a:p>
            <a:pPr lvl="0" algn="just"/>
            <a:endParaRPr lang="en-IN" sz="1800" kern="1200" dirty="0">
              <a:solidFill>
                <a:schemeClr val="tx1">
                  <a:lumMod val="75000"/>
                  <a:lumOff val="25000"/>
                </a:schemeClr>
              </a:solidFill>
            </a:endParaRPr>
          </a:p>
          <a:p>
            <a:pPr lvl="0" algn="just"/>
            <a:r>
              <a:rPr lang="en-IN" sz="1800" kern="1200" dirty="0">
                <a:solidFill>
                  <a:schemeClr val="tx1">
                    <a:lumMod val="75000"/>
                    <a:lumOff val="25000"/>
                  </a:schemeClr>
                </a:solidFill>
              </a:rPr>
              <a:t>Effective </a:t>
            </a:r>
            <a:r>
              <a:rPr lang="en-IN" sz="1800" kern="1200" dirty="0">
                <a:solidFill>
                  <a:schemeClr val="tx1">
                    <a:lumMod val="75000"/>
                    <a:lumOff val="25000"/>
                  </a:schemeClr>
                </a:solidFill>
                <a:latin typeface="Times New Roman" panose="02020603050405020304" pitchFamily="18" charset="0"/>
                <a:cs typeface="Times New Roman" panose="02020603050405020304" pitchFamily="18" charset="0"/>
              </a:rPr>
              <a:t>note-taking</a:t>
            </a:r>
            <a:r>
              <a:rPr lang="en-IN" sz="1800" kern="1200" dirty="0">
                <a:solidFill>
                  <a:schemeClr val="tx1">
                    <a:lumMod val="75000"/>
                    <a:lumOff val="25000"/>
                  </a:schemeClr>
                </a:solidFill>
              </a:rPr>
              <a:t> is essential for this, </a:t>
            </a:r>
            <a:r>
              <a:rPr lang="en-IN" sz="1800" kern="1200" dirty="0">
                <a:solidFill>
                  <a:schemeClr val="tx1">
                    <a:lumMod val="75000"/>
                    <a:lumOff val="25000"/>
                  </a:schemeClr>
                </a:solidFill>
                <a:latin typeface="Sabon Next LT"/>
                <a:ea typeface="+mn-ea"/>
                <a:cs typeface="+mn-cs"/>
              </a:rPr>
              <a:t>however</a:t>
            </a:r>
            <a:r>
              <a:rPr lang="en-IN" sz="1800" kern="1200" dirty="0">
                <a:solidFill>
                  <a:schemeClr val="tx1">
                    <a:lumMod val="75000"/>
                    <a:lumOff val="25000"/>
                  </a:schemeClr>
                </a:solidFill>
              </a:rPr>
              <a:t> traditional note-taking methods can be time-consuming, inefficient, and often fail to capture the full context and meaning of the material. </a:t>
            </a:r>
          </a:p>
          <a:p>
            <a:pPr lvl="0" algn="just"/>
            <a:endParaRPr lang="en-IN" sz="1800" kern="1200" dirty="0">
              <a:solidFill>
                <a:schemeClr val="tx1">
                  <a:lumMod val="75000"/>
                  <a:lumOff val="25000"/>
                </a:schemeClr>
              </a:solidFill>
            </a:endParaRPr>
          </a:p>
          <a:p>
            <a:pPr lvl="0" algn="just"/>
            <a:endParaRPr lang="en-IN" sz="1800" kern="1200" dirty="0">
              <a:solidFill>
                <a:schemeClr val="tx1">
                  <a:lumMod val="75000"/>
                  <a:lumOff val="25000"/>
                </a:schemeClr>
              </a:solidFill>
            </a:endParaRPr>
          </a:p>
          <a:p>
            <a:pPr lvl="0" algn="just"/>
            <a:r>
              <a:rPr lang="en-IN" sz="1800" kern="1200" dirty="0">
                <a:solidFill>
                  <a:schemeClr val="tx1">
                    <a:lumMod val="75000"/>
                    <a:lumOff val="25000"/>
                  </a:schemeClr>
                </a:solidFill>
              </a:rPr>
              <a:t>Therefore, a transcribing tool that allows students to edit and paraphrase video content can help them prepare notes more effectively and increase their understanding of the material</a:t>
            </a:r>
            <a:endParaRPr lang="en-US" sz="1800" kern="12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IN" dirty="0">
              <a:solidFill>
                <a:schemeClr val="tx1">
                  <a:lumMod val="75000"/>
                  <a:lumOff val="25000"/>
                </a:schemeClr>
              </a:solidFill>
            </a:endParaRPr>
          </a:p>
        </p:txBody>
      </p:sp>
    </p:spTree>
    <p:extLst>
      <p:ext uri="{BB962C8B-B14F-4D97-AF65-F5344CB8AC3E}">
        <p14:creationId xmlns:p14="http://schemas.microsoft.com/office/powerpoint/2010/main" val="270149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1AC441-CE4F-212C-23E3-8A95FEA7AF49}"/>
              </a:ext>
            </a:extLst>
          </p:cNvPr>
          <p:cNvSpPr txBox="1"/>
          <p:nvPr/>
        </p:nvSpPr>
        <p:spPr>
          <a:xfrm>
            <a:off x="1233996" y="887767"/>
            <a:ext cx="6116715"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INTRODUCTION</a:t>
            </a:r>
            <a:endParaRPr lang="en-IN" sz="5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FABCAA9-5AAA-9323-04FB-001401C1E291}"/>
              </a:ext>
            </a:extLst>
          </p:cNvPr>
          <p:cNvSpPr txBox="1"/>
          <p:nvPr/>
        </p:nvSpPr>
        <p:spPr>
          <a:xfrm>
            <a:off x="1217720" y="2215360"/>
            <a:ext cx="9756559" cy="2954655"/>
          </a:xfrm>
          <a:prstGeom prst="rect">
            <a:avLst/>
          </a:prstGeom>
          <a:solidFill>
            <a:schemeClr val="accent6">
              <a:lumMod val="20000"/>
              <a:lumOff val="80000"/>
            </a:schemeClr>
          </a:solidFill>
        </p:spPr>
        <p:txBody>
          <a:bodyPr wrap="square" rtlCol="0">
            <a:spAutoFit/>
          </a:bodyPr>
          <a:lstStyle/>
          <a:p>
            <a:pPr algn="just"/>
            <a:endParaRPr lang="en-US" sz="8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In today’s world, where the competition is ever increasing, it is necessary to be both accurate and fast, just like our tool, which guarantees both the feature mentioned before. </a:t>
            </a:r>
          </a:p>
          <a:p>
            <a:pPr algn="just"/>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Welcome to WEBOOK! Change the way you make notes, forever. Note making has never been simpler before. </a:t>
            </a:r>
          </a:p>
          <a:p>
            <a:pPr algn="just"/>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With</a:t>
            </a:r>
            <a:r>
              <a:rPr lang="en-US" sz="2000" baseline="0" dirty="0">
                <a:solidFill>
                  <a:schemeClr val="tx1">
                    <a:lumMod val="75000"/>
                    <a:lumOff val="25000"/>
                  </a:schemeClr>
                </a:solidFill>
                <a:latin typeface="Times New Roman" panose="02020603050405020304" pitchFamily="18" charset="0"/>
                <a:cs typeface="Times New Roman" panose="02020603050405020304" pitchFamily="18" charset="0"/>
              </a:rPr>
              <a:t> wonderful features like summary and built-in editor, our tool will ensure easy and fun notes for your study sessions later. </a:t>
            </a: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IN" dirty="0">
              <a:solidFill>
                <a:schemeClr val="tx1">
                  <a:lumMod val="75000"/>
                  <a:lumOff val="25000"/>
                </a:schemeClr>
              </a:solidFill>
            </a:endParaRPr>
          </a:p>
        </p:txBody>
      </p:sp>
    </p:spTree>
    <p:extLst>
      <p:ext uri="{BB962C8B-B14F-4D97-AF65-F5344CB8AC3E}">
        <p14:creationId xmlns:p14="http://schemas.microsoft.com/office/powerpoint/2010/main" val="13375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605F1-0074-E2A8-149C-AF355980E101}"/>
              </a:ext>
            </a:extLst>
          </p:cNvPr>
          <p:cNvSpPr txBox="1"/>
          <p:nvPr/>
        </p:nvSpPr>
        <p:spPr>
          <a:xfrm>
            <a:off x="559291" y="985421"/>
            <a:ext cx="11061577"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SOFTWARE REQUIREMENT SPECIFICATIONS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59BF12-FA5B-B3AD-7CFF-2C4037C05455}"/>
              </a:ext>
            </a:extLst>
          </p:cNvPr>
          <p:cNvSpPr txBox="1"/>
          <p:nvPr/>
        </p:nvSpPr>
        <p:spPr>
          <a:xfrm>
            <a:off x="834498" y="1826472"/>
            <a:ext cx="10511161" cy="3970318"/>
          </a:xfrm>
          <a:prstGeom prst="rect">
            <a:avLst/>
          </a:prstGeom>
          <a:solidFill>
            <a:schemeClr val="accent6">
              <a:lumMod val="20000"/>
              <a:lumOff val="80000"/>
            </a:schemeClr>
          </a:solidFill>
        </p:spPr>
        <p:txBody>
          <a:bodyPr wrap="square" rtlCol="0">
            <a:spAutoFit/>
          </a:bodyPr>
          <a:lstStyle/>
          <a:p>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1800" b="1" dirty="0">
                <a:solidFill>
                  <a:schemeClr val="tx1">
                    <a:lumMod val="75000"/>
                    <a:lumOff val="25000"/>
                  </a:schemeClr>
                </a:solidFill>
                <a:latin typeface="Times New Roman" panose="02020603050405020304" pitchFamily="18" charset="0"/>
                <a:cs typeface="Times New Roman" panose="02020603050405020304" pitchFamily="18" charset="0"/>
              </a:rPr>
              <a:t>Introduction:- T</a:t>
            </a:r>
            <a:r>
              <a:rPr lang="en-US" sz="1800" b="0" dirty="0">
                <a:solidFill>
                  <a:schemeClr val="tx1">
                    <a:lumMod val="75000"/>
                    <a:lumOff val="25000"/>
                  </a:schemeClr>
                </a:solidFill>
                <a:latin typeface="Times New Roman" panose="02020603050405020304" pitchFamily="18" charset="0"/>
                <a:cs typeface="Times New Roman" panose="02020603050405020304" pitchFamily="18" charset="0"/>
              </a:rPr>
              <a:t>he system will allow users to receive personalized notes, which they can edit, and save to study later from.</a:t>
            </a:r>
          </a:p>
          <a:p>
            <a:pPr algn="just"/>
            <a:endParaRPr lang="en-US" sz="1800" b="0" i="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1800" b="1" dirty="0">
                <a:solidFill>
                  <a:schemeClr val="tx1">
                    <a:lumMod val="75000"/>
                    <a:lumOff val="25000"/>
                  </a:schemeClr>
                </a:solidFill>
                <a:latin typeface="Times New Roman" panose="02020603050405020304" pitchFamily="18" charset="0"/>
                <a:cs typeface="Times New Roman" panose="02020603050405020304" pitchFamily="18" charset="0"/>
              </a:rPr>
              <a:t>Tech-Stack used:- </a:t>
            </a: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The frontend of the system will be developed using HTML, CSS, and JavaScript. The backend of the system that utilizes Natural Language Processing techniques for recommendation algorithms..</a:t>
            </a:r>
          </a:p>
          <a:p>
            <a:pPr algn="just"/>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1800" b="1" dirty="0">
                <a:solidFill>
                  <a:schemeClr val="tx1">
                    <a:lumMod val="75000"/>
                    <a:lumOff val="25000"/>
                  </a:schemeClr>
                </a:solidFill>
                <a:latin typeface="Times New Roman" panose="02020603050405020304" pitchFamily="18" charset="0"/>
                <a:cs typeface="Times New Roman" panose="02020603050405020304" pitchFamily="18" charset="0"/>
              </a:rPr>
              <a:t>Functional Requirements:-</a:t>
            </a: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 Users should be able to take notes, edit them in all sort of ways, as well as save them in their system so they can go through it later and even share it among friends. The algorithm used here will ensure that the notes are accurate enough. </a:t>
            </a:r>
          </a:p>
          <a:p>
            <a:pPr algn="just"/>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1800" b="1" dirty="0">
                <a:solidFill>
                  <a:schemeClr val="tx1">
                    <a:lumMod val="75000"/>
                    <a:lumOff val="25000"/>
                  </a:schemeClr>
                </a:solidFill>
                <a:latin typeface="Times New Roman" panose="02020603050405020304" pitchFamily="18" charset="0"/>
                <a:cs typeface="Times New Roman" panose="02020603050405020304" pitchFamily="18" charset="0"/>
              </a:rPr>
              <a:t>Non-functional Requirements:- </a:t>
            </a: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The system should be responsive and accessible across different devices, including desktop.</a:t>
            </a:r>
          </a:p>
          <a:p>
            <a:endParaRPr lang="en-IN" dirty="0">
              <a:solidFill>
                <a:schemeClr val="tx1">
                  <a:lumMod val="75000"/>
                  <a:lumOff val="25000"/>
                </a:schemeClr>
              </a:solidFill>
            </a:endParaRPr>
          </a:p>
        </p:txBody>
      </p:sp>
    </p:spTree>
    <p:extLst>
      <p:ext uri="{BB962C8B-B14F-4D97-AF65-F5344CB8AC3E}">
        <p14:creationId xmlns:p14="http://schemas.microsoft.com/office/powerpoint/2010/main" val="2916227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627264-124C-6955-CF70-82A5AFE0E0BC}"/>
              </a:ext>
            </a:extLst>
          </p:cNvPr>
          <p:cNvPicPr>
            <a:picLocks noChangeAspect="1"/>
          </p:cNvPicPr>
          <p:nvPr/>
        </p:nvPicPr>
        <p:blipFill>
          <a:blip r:embed="rId2"/>
          <a:stretch>
            <a:fillRect/>
          </a:stretch>
        </p:blipFill>
        <p:spPr>
          <a:xfrm>
            <a:off x="2154315" y="624766"/>
            <a:ext cx="7477957" cy="5608468"/>
          </a:xfrm>
          <a:prstGeom prst="rect">
            <a:avLst/>
          </a:prstGeom>
        </p:spPr>
      </p:pic>
    </p:spTree>
    <p:extLst>
      <p:ext uri="{BB962C8B-B14F-4D97-AF65-F5344CB8AC3E}">
        <p14:creationId xmlns:p14="http://schemas.microsoft.com/office/powerpoint/2010/main" val="1977080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B5FD4-93BA-EF55-8C5E-E16892610E0C}"/>
              </a:ext>
            </a:extLst>
          </p:cNvPr>
          <p:cNvPicPr>
            <a:picLocks noChangeAspect="1"/>
          </p:cNvPicPr>
          <p:nvPr/>
        </p:nvPicPr>
        <p:blipFill>
          <a:blip r:embed="rId2"/>
          <a:stretch>
            <a:fillRect/>
          </a:stretch>
        </p:blipFill>
        <p:spPr>
          <a:xfrm>
            <a:off x="2655516" y="1395335"/>
            <a:ext cx="6880968" cy="4795298"/>
          </a:xfrm>
          <a:prstGeom prst="rect">
            <a:avLst/>
          </a:prstGeom>
        </p:spPr>
      </p:pic>
      <p:sp>
        <p:nvSpPr>
          <p:cNvPr id="4" name="TextBox 3">
            <a:extLst>
              <a:ext uri="{FF2B5EF4-FFF2-40B4-BE49-F238E27FC236}">
                <a16:creationId xmlns:a16="http://schemas.microsoft.com/office/drawing/2014/main" id="{627C078D-F05A-4DCF-5DEC-4F776C590691}"/>
              </a:ext>
            </a:extLst>
          </p:cNvPr>
          <p:cNvSpPr txBox="1"/>
          <p:nvPr/>
        </p:nvSpPr>
        <p:spPr>
          <a:xfrm>
            <a:off x="1802167" y="550416"/>
            <a:ext cx="8629095"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USE CASE DIAGRAM</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652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A09BA6B1-63E5-8A1F-5366-F8B8D9A1F5B5}"/>
              </a:ext>
            </a:extLst>
          </p:cNvPr>
          <p:cNvPicPr>
            <a:picLocks noChangeAspect="1"/>
          </p:cNvPicPr>
          <p:nvPr/>
        </p:nvPicPr>
        <p:blipFill>
          <a:blip r:embed="rId2"/>
          <a:stretch>
            <a:fillRect/>
          </a:stretch>
        </p:blipFill>
        <p:spPr>
          <a:xfrm>
            <a:off x="3556986" y="1846555"/>
            <a:ext cx="5078027" cy="4208016"/>
          </a:xfrm>
          <a:prstGeom prst="rect">
            <a:avLst/>
          </a:prstGeom>
        </p:spPr>
      </p:pic>
      <p:sp>
        <p:nvSpPr>
          <p:cNvPr id="5" name="TextBox 4">
            <a:extLst>
              <a:ext uri="{FF2B5EF4-FFF2-40B4-BE49-F238E27FC236}">
                <a16:creationId xmlns:a16="http://schemas.microsoft.com/office/drawing/2014/main" id="{2E410502-F8B8-9472-BBEB-DDC3D38D6DF4}"/>
              </a:ext>
            </a:extLst>
          </p:cNvPr>
          <p:cNvSpPr txBox="1"/>
          <p:nvPr/>
        </p:nvSpPr>
        <p:spPr>
          <a:xfrm>
            <a:off x="2121764" y="923225"/>
            <a:ext cx="8239956"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DATA FLOW DIAGRAM</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052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21AB58E2-EECD-BDA7-CB01-3E6DFC88908B}"/>
              </a:ext>
            </a:extLst>
          </p:cNvPr>
          <p:cNvPicPr>
            <a:picLocks noChangeAspect="1"/>
          </p:cNvPicPr>
          <p:nvPr/>
        </p:nvPicPr>
        <p:blipFill>
          <a:blip r:embed="rId2"/>
          <a:stretch>
            <a:fillRect/>
          </a:stretch>
        </p:blipFill>
        <p:spPr>
          <a:xfrm>
            <a:off x="760476" y="1258410"/>
            <a:ext cx="10671047" cy="4341180"/>
          </a:xfrm>
          <a:prstGeom prst="rect">
            <a:avLst/>
          </a:prstGeom>
        </p:spPr>
      </p:pic>
    </p:spTree>
    <p:extLst>
      <p:ext uri="{BB962C8B-B14F-4D97-AF65-F5344CB8AC3E}">
        <p14:creationId xmlns:p14="http://schemas.microsoft.com/office/powerpoint/2010/main" val="3681058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{2E8735B3-910E-4F1C-8B8B-A3C86A732E12}tf56219246_win32</Template>
  <TotalTime>126</TotalTime>
  <Words>1084</Words>
  <Application>Microsoft Office PowerPoint</Application>
  <PresentationFormat>Widescreen</PresentationFormat>
  <Paragraphs>94</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Avenir Next LT Pro</vt:lpstr>
      <vt:lpstr>Avenir Next LT Pro Light</vt:lpstr>
      <vt:lpstr>Garamond</vt:lpstr>
      <vt:lpstr>Sabon Next LT</vt:lpstr>
      <vt:lpstr>Söhne</vt:lpstr>
      <vt:lpstr>Times New Roman</vt:lpstr>
      <vt:lpstr>SavonVTI</vt:lpstr>
      <vt:lpstr>Title Lorem Ipsum</vt:lpstr>
      <vt:lpstr>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kanchaliaa@gmail.com</dc:creator>
  <cp:lastModifiedBy>kanchaliaa@gmail.com</cp:lastModifiedBy>
  <cp:revision>2</cp:revision>
  <dcterms:created xsi:type="dcterms:W3CDTF">2023-05-26T08:01:05Z</dcterms:created>
  <dcterms:modified xsi:type="dcterms:W3CDTF">2023-05-26T10:07:27Z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